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298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17408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A1F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4592" cy="5143500"/>
          </a:xfrm>
          <a:prstGeom prst="rect">
            <a:avLst/>
          </a:prstGeom>
          <a:solidFill>
            <a:srgbClr val="0D9488"/>
          </a:solidFill>
          <a:ln w="12700">
            <a:solidFill>
              <a:srgbClr val="0D948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5943600" y="-1371600"/>
            <a:ext cx="4572000" cy="4572000"/>
          </a:xfrm>
          <a:prstGeom prst="ellipse">
            <a:avLst/>
          </a:prstGeom>
          <a:solidFill>
            <a:srgbClr val="0B6E6E">
              <a:alpha val="25000"/>
            </a:srgbClr>
          </a:solidFill>
          <a:ln w="12700">
            <a:solidFill>
              <a:srgbClr val="0B6E6E">
                <a:alpha val="2500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6583680" y="-731520"/>
            <a:ext cx="3200400" cy="3200400"/>
          </a:xfrm>
          <a:prstGeom prst="ellipse">
            <a:avLst/>
          </a:prstGeom>
          <a:solidFill>
            <a:srgbClr val="14B8A6">
              <a:alpha val="20000"/>
            </a:srgbClr>
          </a:solidFill>
          <a:ln w="12700">
            <a:solidFill>
              <a:srgbClr val="14B8A6">
                <a:alpha val="2000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" y="502920"/>
            <a:ext cx="822960" cy="82296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347472" y="1508760"/>
            <a:ext cx="68580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8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Hospital Appointment</a:t>
            </a:r>
            <a:endParaRPr lang="en-US" sz="4800" dirty="0"/>
          </a:p>
        </p:txBody>
      </p:sp>
      <p:sp>
        <p:nvSpPr>
          <p:cNvPr id="7" name="Text 4"/>
          <p:cNvSpPr/>
          <p:nvPr/>
        </p:nvSpPr>
        <p:spPr>
          <a:xfrm>
            <a:off x="347472" y="2240280"/>
            <a:ext cx="68580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800" b="1" dirty="0">
                <a:solidFill>
                  <a:srgbClr val="14B8A6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System</a:t>
            </a:r>
            <a:endParaRPr lang="en-US" sz="4800" dirty="0"/>
          </a:p>
        </p:txBody>
      </p:sp>
      <p:sp>
        <p:nvSpPr>
          <p:cNvPr id="8" name="Text 5"/>
          <p:cNvSpPr/>
          <p:nvPr/>
        </p:nvSpPr>
        <p:spPr>
          <a:xfrm>
            <a:off x="347472" y="3154680"/>
            <a:ext cx="73152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800" dirty="0">
                <a:solidFill>
                  <a:srgbClr val="B0C4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Python + SQLite Project Report</a:t>
            </a:r>
            <a:endParaRPr lang="en-US" sz="1800" dirty="0"/>
          </a:p>
        </p:txBody>
      </p:sp>
      <p:sp>
        <p:nvSpPr>
          <p:cNvPr id="10" name="Text 7"/>
          <p:cNvSpPr/>
          <p:nvPr/>
        </p:nvSpPr>
        <p:spPr>
          <a:xfrm>
            <a:off x="347472" y="3840480"/>
            <a:ext cx="23774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endParaRPr lang="en-US" sz="1400" dirty="0"/>
          </a:p>
        </p:txBody>
      </p:sp>
      <p:sp>
        <p:nvSpPr>
          <p:cNvPr id="11" name="Shape 8"/>
          <p:cNvSpPr/>
          <p:nvPr/>
        </p:nvSpPr>
        <p:spPr>
          <a:xfrm>
            <a:off x="8046720" y="3200400"/>
            <a:ext cx="914400" cy="0"/>
          </a:xfrm>
          <a:prstGeom prst="line">
            <a:avLst/>
          </a:prstGeom>
          <a:noFill/>
          <a:ln w="19050">
            <a:solidFill>
              <a:srgbClr val="14B8A6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Shape 9"/>
          <p:cNvSpPr/>
          <p:nvPr/>
        </p:nvSpPr>
        <p:spPr>
          <a:xfrm>
            <a:off x="8046720" y="3520440"/>
            <a:ext cx="914400" cy="0"/>
          </a:xfrm>
          <a:prstGeom prst="line">
            <a:avLst/>
          </a:prstGeom>
          <a:noFill/>
          <a:ln w="19050">
            <a:solidFill>
              <a:srgbClr val="14B8A6">
                <a:alpha val="3000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Shape 10"/>
          <p:cNvSpPr/>
          <p:nvPr/>
        </p:nvSpPr>
        <p:spPr>
          <a:xfrm>
            <a:off x="8046720" y="3840480"/>
            <a:ext cx="914400" cy="0"/>
          </a:xfrm>
          <a:prstGeom prst="line">
            <a:avLst/>
          </a:prstGeom>
          <a:noFill/>
          <a:ln w="19050">
            <a:solidFill>
              <a:srgbClr val="14B8A6">
                <a:alpha val="2000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Shape 11"/>
          <p:cNvSpPr/>
          <p:nvPr/>
        </p:nvSpPr>
        <p:spPr>
          <a:xfrm>
            <a:off x="8046720" y="4160520"/>
            <a:ext cx="914400" cy="0"/>
          </a:xfrm>
          <a:prstGeom prst="line">
            <a:avLst/>
          </a:prstGeom>
          <a:noFill/>
          <a:ln w="19050">
            <a:solidFill>
              <a:srgbClr val="14B8A6">
                <a:alpha val="1000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A1F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0D2540"/>
          </a:solidFill>
          <a:ln w="12700">
            <a:solidFill>
              <a:srgbClr val="0D254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9144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000" b="1" dirty="0">
                <a:solidFill>
                  <a:srgbClr val="0D948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09</a:t>
            </a:r>
            <a:endParaRPr lang="en-US" sz="4000" dirty="0"/>
          </a:p>
        </p:txBody>
      </p:sp>
      <p:sp>
        <p:nvSpPr>
          <p:cNvPr id="4" name="Text 2"/>
          <p:cNvSpPr/>
          <p:nvPr/>
        </p:nvSpPr>
        <p:spPr>
          <a:xfrm>
            <a:off x="1280160" y="0"/>
            <a:ext cx="73152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Strengths &amp; Future Improvements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365760" y="1143000"/>
            <a:ext cx="39319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300" dirty="0">
                <a:solidFill>
                  <a:srgbClr val="14B8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STRENGTHS</a:t>
            </a:r>
            <a:endParaRPr lang="en-US" sz="1200" dirty="0"/>
          </a:p>
        </p:txBody>
      </p:sp>
      <p:sp>
        <p:nvSpPr>
          <p:cNvPr id="6" name="Shape 4"/>
          <p:cNvSpPr/>
          <p:nvPr/>
        </p:nvSpPr>
        <p:spPr>
          <a:xfrm>
            <a:off x="365760" y="1600200"/>
            <a:ext cx="3931920" cy="457200"/>
          </a:xfrm>
          <a:prstGeom prst="rect">
            <a:avLst/>
          </a:prstGeom>
          <a:solidFill>
            <a:srgbClr val="0D2540"/>
          </a:solidFill>
          <a:ln w="6350">
            <a:solidFill>
              <a:srgbClr val="0B6E6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Shape 5"/>
          <p:cNvSpPr/>
          <p:nvPr/>
        </p:nvSpPr>
        <p:spPr>
          <a:xfrm>
            <a:off x="457200" y="1709928"/>
            <a:ext cx="237744" cy="237744"/>
          </a:xfrm>
          <a:prstGeom prst="ellipse">
            <a:avLst/>
          </a:prstGeom>
          <a:solidFill>
            <a:srgbClr val="14B8A6"/>
          </a:solidFill>
          <a:ln w="12700">
            <a:solidFill>
              <a:srgbClr val="14B8A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804672" y="1673352"/>
            <a:ext cx="33832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B0C4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Simple local deployment with SQLite</a:t>
            </a:r>
            <a:endParaRPr lang="en-US" sz="1250" dirty="0"/>
          </a:p>
        </p:txBody>
      </p:sp>
      <p:sp>
        <p:nvSpPr>
          <p:cNvPr id="9" name="Shape 7"/>
          <p:cNvSpPr/>
          <p:nvPr/>
        </p:nvSpPr>
        <p:spPr>
          <a:xfrm>
            <a:off x="365760" y="2167128"/>
            <a:ext cx="3931920" cy="457200"/>
          </a:xfrm>
          <a:prstGeom prst="rect">
            <a:avLst/>
          </a:prstGeom>
          <a:solidFill>
            <a:srgbClr val="0D2540"/>
          </a:solidFill>
          <a:ln w="6350">
            <a:solidFill>
              <a:srgbClr val="0B6E6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Shape 8"/>
          <p:cNvSpPr/>
          <p:nvPr/>
        </p:nvSpPr>
        <p:spPr>
          <a:xfrm>
            <a:off x="457200" y="2276856"/>
            <a:ext cx="237744" cy="237744"/>
          </a:xfrm>
          <a:prstGeom prst="ellipse">
            <a:avLst/>
          </a:prstGeom>
          <a:solidFill>
            <a:srgbClr val="14B8A6"/>
          </a:solidFill>
          <a:ln w="12700">
            <a:solidFill>
              <a:srgbClr val="14B8A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804672" y="2240280"/>
            <a:ext cx="33832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B0C4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Practical and realistic hospital workflows</a:t>
            </a:r>
            <a:endParaRPr lang="en-US" sz="1250" dirty="0"/>
          </a:p>
        </p:txBody>
      </p:sp>
      <p:sp>
        <p:nvSpPr>
          <p:cNvPr id="12" name="Shape 10"/>
          <p:cNvSpPr/>
          <p:nvPr/>
        </p:nvSpPr>
        <p:spPr>
          <a:xfrm>
            <a:off x="365760" y="2734056"/>
            <a:ext cx="3931920" cy="457200"/>
          </a:xfrm>
          <a:prstGeom prst="rect">
            <a:avLst/>
          </a:prstGeom>
          <a:solidFill>
            <a:srgbClr val="0D2540"/>
          </a:solidFill>
          <a:ln w="6350">
            <a:solidFill>
              <a:srgbClr val="0B6E6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Shape 11"/>
          <p:cNvSpPr/>
          <p:nvPr/>
        </p:nvSpPr>
        <p:spPr>
          <a:xfrm>
            <a:off x="457200" y="2843784"/>
            <a:ext cx="237744" cy="237744"/>
          </a:xfrm>
          <a:prstGeom prst="ellipse">
            <a:avLst/>
          </a:prstGeom>
          <a:solidFill>
            <a:srgbClr val="14B8A6"/>
          </a:solidFill>
          <a:ln w="12700">
            <a:solidFill>
              <a:srgbClr val="14B8A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 12"/>
          <p:cNvSpPr/>
          <p:nvPr/>
        </p:nvSpPr>
        <p:spPr>
          <a:xfrm>
            <a:off x="804672" y="2807208"/>
            <a:ext cx="33832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B0C4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Clear separation of user responsibilities</a:t>
            </a:r>
            <a:endParaRPr lang="en-US" sz="1250" dirty="0"/>
          </a:p>
        </p:txBody>
      </p:sp>
      <p:sp>
        <p:nvSpPr>
          <p:cNvPr id="15" name="Shape 13"/>
          <p:cNvSpPr/>
          <p:nvPr/>
        </p:nvSpPr>
        <p:spPr>
          <a:xfrm>
            <a:off x="365760" y="3300984"/>
            <a:ext cx="3931920" cy="457200"/>
          </a:xfrm>
          <a:prstGeom prst="rect">
            <a:avLst/>
          </a:prstGeom>
          <a:solidFill>
            <a:srgbClr val="0D2540"/>
          </a:solidFill>
          <a:ln w="6350">
            <a:solidFill>
              <a:srgbClr val="0B6E6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" name="Shape 14"/>
          <p:cNvSpPr/>
          <p:nvPr/>
        </p:nvSpPr>
        <p:spPr>
          <a:xfrm>
            <a:off x="457200" y="3410712"/>
            <a:ext cx="237744" cy="237744"/>
          </a:xfrm>
          <a:prstGeom prst="ellipse">
            <a:avLst/>
          </a:prstGeom>
          <a:solidFill>
            <a:srgbClr val="14B8A6"/>
          </a:solidFill>
          <a:ln w="12700">
            <a:solidFill>
              <a:srgbClr val="14B8A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804672" y="3374136"/>
            <a:ext cx="33832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B0C4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Well-structured for demonstration and grading</a:t>
            </a:r>
            <a:endParaRPr lang="en-US" sz="1250" dirty="0"/>
          </a:p>
        </p:txBody>
      </p:sp>
      <p:sp>
        <p:nvSpPr>
          <p:cNvPr id="18" name="Shape 16"/>
          <p:cNvSpPr/>
          <p:nvPr/>
        </p:nvSpPr>
        <p:spPr>
          <a:xfrm>
            <a:off x="365760" y="3867912"/>
            <a:ext cx="3931920" cy="457200"/>
          </a:xfrm>
          <a:prstGeom prst="rect">
            <a:avLst/>
          </a:prstGeom>
          <a:solidFill>
            <a:srgbClr val="0D2540"/>
          </a:solidFill>
          <a:ln w="6350">
            <a:solidFill>
              <a:srgbClr val="0B6E6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Shape 17"/>
          <p:cNvSpPr/>
          <p:nvPr/>
        </p:nvSpPr>
        <p:spPr>
          <a:xfrm>
            <a:off x="457200" y="3977640"/>
            <a:ext cx="237744" cy="237744"/>
          </a:xfrm>
          <a:prstGeom prst="ellipse">
            <a:avLst/>
          </a:prstGeom>
          <a:solidFill>
            <a:srgbClr val="14B8A6"/>
          </a:solidFill>
          <a:ln w="12700">
            <a:solidFill>
              <a:srgbClr val="14B8A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0" name="Text 18"/>
          <p:cNvSpPr/>
          <p:nvPr/>
        </p:nvSpPr>
        <p:spPr>
          <a:xfrm>
            <a:off x="804672" y="3941064"/>
            <a:ext cx="33832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B0C4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Easily extensible for future hospital features</a:t>
            </a:r>
            <a:endParaRPr lang="en-US" sz="1250" dirty="0"/>
          </a:p>
        </p:txBody>
      </p:sp>
      <p:sp>
        <p:nvSpPr>
          <p:cNvPr id="21" name="Text 19"/>
          <p:cNvSpPr/>
          <p:nvPr/>
        </p:nvSpPr>
        <p:spPr>
          <a:xfrm>
            <a:off x="4846320" y="1143000"/>
            <a:ext cx="39319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300" dirty="0">
                <a:solidFill>
                  <a:srgbClr val="0D94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FUTURE IMPROVEMENTS</a:t>
            </a:r>
            <a:endParaRPr lang="en-US" sz="1200" dirty="0"/>
          </a:p>
        </p:txBody>
      </p:sp>
      <p:sp>
        <p:nvSpPr>
          <p:cNvPr id="22" name="Shape 20"/>
          <p:cNvSpPr/>
          <p:nvPr/>
        </p:nvSpPr>
        <p:spPr>
          <a:xfrm>
            <a:off x="4846320" y="1600200"/>
            <a:ext cx="3931920" cy="457200"/>
          </a:xfrm>
          <a:prstGeom prst="rect">
            <a:avLst/>
          </a:prstGeom>
          <a:solidFill>
            <a:srgbClr val="0D2540"/>
          </a:solidFill>
          <a:ln w="6350">
            <a:solidFill>
              <a:srgbClr val="0D948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3" name="Shape 21"/>
          <p:cNvSpPr/>
          <p:nvPr/>
        </p:nvSpPr>
        <p:spPr>
          <a:xfrm>
            <a:off x="4937760" y="1709928"/>
            <a:ext cx="237744" cy="237744"/>
          </a:xfrm>
          <a:prstGeom prst="ellipse">
            <a:avLst/>
          </a:prstGeom>
          <a:solidFill>
            <a:srgbClr val="0D9488"/>
          </a:solidFill>
          <a:ln w="12700">
            <a:solidFill>
              <a:srgbClr val="0D948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4" name="Text 22"/>
          <p:cNvSpPr/>
          <p:nvPr/>
        </p:nvSpPr>
        <p:spPr>
          <a:xfrm>
            <a:off x="5285232" y="1673352"/>
            <a:ext cx="33832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B0C4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Email or SMS notification integration</a:t>
            </a:r>
            <a:endParaRPr lang="en-US" sz="1250" dirty="0"/>
          </a:p>
        </p:txBody>
      </p:sp>
      <p:sp>
        <p:nvSpPr>
          <p:cNvPr id="25" name="Shape 23"/>
          <p:cNvSpPr/>
          <p:nvPr/>
        </p:nvSpPr>
        <p:spPr>
          <a:xfrm>
            <a:off x="4846320" y="2167128"/>
            <a:ext cx="3931920" cy="457200"/>
          </a:xfrm>
          <a:prstGeom prst="rect">
            <a:avLst/>
          </a:prstGeom>
          <a:solidFill>
            <a:srgbClr val="0D2540"/>
          </a:solidFill>
          <a:ln w="6350">
            <a:solidFill>
              <a:srgbClr val="0D948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6" name="Shape 24"/>
          <p:cNvSpPr/>
          <p:nvPr/>
        </p:nvSpPr>
        <p:spPr>
          <a:xfrm>
            <a:off x="4937760" y="2276856"/>
            <a:ext cx="237744" cy="237744"/>
          </a:xfrm>
          <a:prstGeom prst="ellipse">
            <a:avLst/>
          </a:prstGeom>
          <a:solidFill>
            <a:srgbClr val="0D9488"/>
          </a:solidFill>
          <a:ln w="12700">
            <a:solidFill>
              <a:srgbClr val="0D948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 25"/>
          <p:cNvSpPr/>
          <p:nvPr/>
        </p:nvSpPr>
        <p:spPr>
          <a:xfrm>
            <a:off x="5285232" y="2240280"/>
            <a:ext cx="33832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B0C4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Exportable CSV or PDF reports</a:t>
            </a:r>
            <a:endParaRPr lang="en-US" sz="1250" dirty="0"/>
          </a:p>
        </p:txBody>
      </p:sp>
      <p:sp>
        <p:nvSpPr>
          <p:cNvPr id="28" name="Shape 26"/>
          <p:cNvSpPr/>
          <p:nvPr/>
        </p:nvSpPr>
        <p:spPr>
          <a:xfrm>
            <a:off x="4846320" y="2734056"/>
            <a:ext cx="3931920" cy="457200"/>
          </a:xfrm>
          <a:prstGeom prst="rect">
            <a:avLst/>
          </a:prstGeom>
          <a:solidFill>
            <a:srgbClr val="0D2540"/>
          </a:solidFill>
          <a:ln w="6350">
            <a:solidFill>
              <a:srgbClr val="0D948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9" name="Shape 27"/>
          <p:cNvSpPr/>
          <p:nvPr/>
        </p:nvSpPr>
        <p:spPr>
          <a:xfrm>
            <a:off x="4937760" y="2843784"/>
            <a:ext cx="237744" cy="237744"/>
          </a:xfrm>
          <a:prstGeom prst="ellipse">
            <a:avLst/>
          </a:prstGeom>
          <a:solidFill>
            <a:srgbClr val="0D9488"/>
          </a:solidFill>
          <a:ln w="12700">
            <a:solidFill>
              <a:srgbClr val="0D948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0" name="Text 28"/>
          <p:cNvSpPr/>
          <p:nvPr/>
        </p:nvSpPr>
        <p:spPr>
          <a:xfrm>
            <a:off x="5285232" y="2807208"/>
            <a:ext cx="33832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B0C4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Billing and payment tracking</a:t>
            </a:r>
            <a:endParaRPr lang="en-US" sz="1250" dirty="0"/>
          </a:p>
        </p:txBody>
      </p:sp>
      <p:sp>
        <p:nvSpPr>
          <p:cNvPr id="31" name="Shape 29"/>
          <p:cNvSpPr/>
          <p:nvPr/>
        </p:nvSpPr>
        <p:spPr>
          <a:xfrm>
            <a:off x="4846320" y="3300984"/>
            <a:ext cx="3931920" cy="457200"/>
          </a:xfrm>
          <a:prstGeom prst="rect">
            <a:avLst/>
          </a:prstGeom>
          <a:solidFill>
            <a:srgbClr val="0D2540"/>
          </a:solidFill>
          <a:ln w="6350">
            <a:solidFill>
              <a:srgbClr val="0D948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2" name="Shape 30"/>
          <p:cNvSpPr/>
          <p:nvPr/>
        </p:nvSpPr>
        <p:spPr>
          <a:xfrm>
            <a:off x="4937760" y="3410712"/>
            <a:ext cx="237744" cy="237744"/>
          </a:xfrm>
          <a:prstGeom prst="ellipse">
            <a:avLst/>
          </a:prstGeom>
          <a:solidFill>
            <a:srgbClr val="0D9488"/>
          </a:solidFill>
          <a:ln w="12700">
            <a:solidFill>
              <a:srgbClr val="0D948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3" name="Text 31"/>
          <p:cNvSpPr/>
          <p:nvPr/>
        </p:nvSpPr>
        <p:spPr>
          <a:xfrm>
            <a:off x="5285232" y="3374136"/>
            <a:ext cx="33832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B0C4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Detailed electronic medical records</a:t>
            </a:r>
            <a:endParaRPr lang="en-US" sz="1250" dirty="0"/>
          </a:p>
        </p:txBody>
      </p:sp>
      <p:sp>
        <p:nvSpPr>
          <p:cNvPr id="34" name="Shape 32"/>
          <p:cNvSpPr/>
          <p:nvPr/>
        </p:nvSpPr>
        <p:spPr>
          <a:xfrm>
            <a:off x="4846320" y="3867912"/>
            <a:ext cx="3931920" cy="457200"/>
          </a:xfrm>
          <a:prstGeom prst="rect">
            <a:avLst/>
          </a:prstGeom>
          <a:solidFill>
            <a:srgbClr val="0D2540"/>
          </a:solidFill>
          <a:ln w="6350">
            <a:solidFill>
              <a:srgbClr val="0D948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5" name="Shape 33"/>
          <p:cNvSpPr/>
          <p:nvPr/>
        </p:nvSpPr>
        <p:spPr>
          <a:xfrm>
            <a:off x="4937760" y="3977640"/>
            <a:ext cx="237744" cy="237744"/>
          </a:xfrm>
          <a:prstGeom prst="ellipse">
            <a:avLst/>
          </a:prstGeom>
          <a:solidFill>
            <a:srgbClr val="0D9488"/>
          </a:solidFill>
          <a:ln w="12700">
            <a:solidFill>
              <a:srgbClr val="0D948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6" name="Text 34"/>
          <p:cNvSpPr/>
          <p:nvPr/>
        </p:nvSpPr>
        <p:spPr>
          <a:xfrm>
            <a:off x="5285232" y="3941064"/>
            <a:ext cx="33832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B0C4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Dashboard charts, analytics &amp; multi-branch support</a:t>
            </a:r>
            <a:endParaRPr lang="en-US" sz="1250" dirty="0"/>
          </a:p>
        </p:txBody>
      </p:sp>
      <p:sp>
        <p:nvSpPr>
          <p:cNvPr id="37" name="Shape 35"/>
          <p:cNvSpPr/>
          <p:nvPr/>
        </p:nvSpPr>
        <p:spPr>
          <a:xfrm>
            <a:off x="0" y="4873752"/>
            <a:ext cx="9144000" cy="274320"/>
          </a:xfrm>
          <a:prstGeom prst="rect">
            <a:avLst/>
          </a:prstGeom>
          <a:solidFill>
            <a:srgbClr val="0B6E6E"/>
          </a:solidFill>
          <a:ln w="12700">
            <a:solidFill>
              <a:srgbClr val="0B6E6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8" name="Text 36"/>
          <p:cNvSpPr/>
          <p:nvPr/>
        </p:nvSpPr>
        <p:spPr>
          <a:xfrm>
            <a:off x="365760" y="4873752"/>
            <a:ext cx="8412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Hospital Appointment System  —  Python + SQLite Project</a:t>
            </a:r>
            <a:endParaRPr lang="en-US" sz="11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0F6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0A1F3C"/>
          </a:solidFill>
          <a:ln w="12700">
            <a:solidFill>
              <a:srgbClr val="0A1F3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9144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000" b="1" dirty="0">
                <a:solidFill>
                  <a:srgbClr val="0D948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01</a:t>
            </a:r>
            <a:endParaRPr lang="en-US" sz="4000" dirty="0"/>
          </a:p>
        </p:txBody>
      </p:sp>
      <p:sp>
        <p:nvSpPr>
          <p:cNvPr id="4" name="Text 2"/>
          <p:cNvSpPr/>
          <p:nvPr/>
        </p:nvSpPr>
        <p:spPr>
          <a:xfrm>
            <a:off x="1280160" y="0"/>
            <a:ext cx="64008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8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Executive Summary</a:t>
            </a:r>
            <a:endParaRPr lang="en-US" sz="280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2480" y="182880"/>
            <a:ext cx="594360" cy="594360"/>
          </a:xfrm>
          <a:prstGeom prst="rect">
            <a:avLst/>
          </a:prstGeom>
        </p:spPr>
      </p:pic>
      <p:sp>
        <p:nvSpPr>
          <p:cNvPr id="6" name="Shape 3"/>
          <p:cNvSpPr/>
          <p:nvPr/>
        </p:nvSpPr>
        <p:spPr>
          <a:xfrm>
            <a:off x="365760" y="1234440"/>
            <a:ext cx="8412480" cy="1234440"/>
          </a:xfrm>
          <a:prstGeom prst="rect">
            <a:avLst/>
          </a:prstGeom>
          <a:solidFill>
            <a:srgbClr val="FFFFFF"/>
          </a:solidFill>
          <a:ln w="6350">
            <a:solidFill>
              <a:srgbClr val="D4E6E8"/>
            </a:solidFill>
            <a:prstDash val="solid"/>
          </a:ln>
          <a:effectLst>
            <a:outerShdw blurRad="762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Shape 4"/>
          <p:cNvSpPr/>
          <p:nvPr/>
        </p:nvSpPr>
        <p:spPr>
          <a:xfrm>
            <a:off x="365760" y="1234440"/>
            <a:ext cx="109728" cy="1234440"/>
          </a:xfrm>
          <a:prstGeom prst="rect">
            <a:avLst/>
          </a:prstGeom>
          <a:solidFill>
            <a:srgbClr val="0D9488"/>
          </a:solidFill>
          <a:ln w="12700">
            <a:solidFill>
              <a:srgbClr val="0D948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640080" y="1325880"/>
            <a:ext cx="7955280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4A627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web-based appointment management platform built with Python, FastAPI, Jinja2 templates, and SQLite. Designed to run on any PC without an external database server, the system serves three user roles — Admin, Doctor, and Patient — enabling end-to-end appointment management, doctor scheduling, patient self-service, and role-based operations.</a:t>
            </a:r>
            <a:endParaRPr lang="en-US" sz="1400" dirty="0"/>
          </a:p>
        </p:txBody>
      </p:sp>
      <p:sp>
        <p:nvSpPr>
          <p:cNvPr id="9" name="Shape 6"/>
          <p:cNvSpPr/>
          <p:nvPr/>
        </p:nvSpPr>
        <p:spPr>
          <a:xfrm>
            <a:off x="365760" y="2697480"/>
            <a:ext cx="1938528" cy="1234440"/>
          </a:xfrm>
          <a:prstGeom prst="rect">
            <a:avLst/>
          </a:prstGeom>
          <a:solidFill>
            <a:srgbClr val="0A1F3C"/>
          </a:solidFill>
          <a:ln w="12700">
            <a:solidFill>
              <a:srgbClr val="0A1F3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Text 7"/>
          <p:cNvSpPr/>
          <p:nvPr/>
        </p:nvSpPr>
        <p:spPr>
          <a:xfrm>
            <a:off x="365760" y="2743200"/>
            <a:ext cx="1938528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6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</a:t>
            </a:r>
            <a:endParaRPr lang="en-US" sz="3600" dirty="0"/>
          </a:p>
        </p:txBody>
      </p:sp>
      <p:sp>
        <p:nvSpPr>
          <p:cNvPr id="11" name="Text 8"/>
          <p:cNvSpPr/>
          <p:nvPr/>
        </p:nvSpPr>
        <p:spPr>
          <a:xfrm>
            <a:off x="365760" y="3337560"/>
            <a:ext cx="193852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14B8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User Roles</a:t>
            </a:r>
            <a:endParaRPr lang="en-US" sz="1200" dirty="0"/>
          </a:p>
        </p:txBody>
      </p:sp>
      <p:sp>
        <p:nvSpPr>
          <p:cNvPr id="12" name="Shape 9"/>
          <p:cNvSpPr/>
          <p:nvPr/>
        </p:nvSpPr>
        <p:spPr>
          <a:xfrm>
            <a:off x="2487168" y="2697480"/>
            <a:ext cx="1938528" cy="1234440"/>
          </a:xfrm>
          <a:prstGeom prst="rect">
            <a:avLst/>
          </a:prstGeom>
          <a:solidFill>
            <a:srgbClr val="0B6E6E"/>
          </a:solidFill>
          <a:ln w="12700">
            <a:solidFill>
              <a:srgbClr val="0B6E6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 10"/>
          <p:cNvSpPr/>
          <p:nvPr/>
        </p:nvSpPr>
        <p:spPr>
          <a:xfrm>
            <a:off x="2487168" y="2743200"/>
            <a:ext cx="1938528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6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33</a:t>
            </a:r>
            <a:endParaRPr lang="en-US" sz="3600" dirty="0"/>
          </a:p>
        </p:txBody>
      </p:sp>
      <p:sp>
        <p:nvSpPr>
          <p:cNvPr id="14" name="Text 11"/>
          <p:cNvSpPr/>
          <p:nvPr/>
        </p:nvSpPr>
        <p:spPr>
          <a:xfrm>
            <a:off x="2487168" y="3337560"/>
            <a:ext cx="193852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14B8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Tests Passed</a:t>
            </a:r>
            <a:endParaRPr lang="en-US" sz="1200" dirty="0"/>
          </a:p>
        </p:txBody>
      </p:sp>
      <p:sp>
        <p:nvSpPr>
          <p:cNvPr id="15" name="Shape 12"/>
          <p:cNvSpPr/>
          <p:nvPr/>
        </p:nvSpPr>
        <p:spPr>
          <a:xfrm>
            <a:off x="4608576" y="2697480"/>
            <a:ext cx="1938528" cy="1234440"/>
          </a:xfrm>
          <a:prstGeom prst="rect">
            <a:avLst/>
          </a:prstGeom>
          <a:solidFill>
            <a:srgbClr val="0A1F3C"/>
          </a:solidFill>
          <a:ln w="12700">
            <a:solidFill>
              <a:srgbClr val="0A1F3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" name="Text 13"/>
          <p:cNvSpPr/>
          <p:nvPr/>
        </p:nvSpPr>
        <p:spPr>
          <a:xfrm>
            <a:off x="4608576" y="2743200"/>
            <a:ext cx="1938528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6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6</a:t>
            </a:r>
            <a:endParaRPr lang="en-US" sz="3600" dirty="0"/>
          </a:p>
        </p:txBody>
      </p:sp>
      <p:sp>
        <p:nvSpPr>
          <p:cNvPr id="17" name="Text 14"/>
          <p:cNvSpPr/>
          <p:nvPr/>
        </p:nvSpPr>
        <p:spPr>
          <a:xfrm>
            <a:off x="4608576" y="3337560"/>
            <a:ext cx="193852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14B8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Core Modules</a:t>
            </a:r>
            <a:endParaRPr lang="en-US" sz="1200" dirty="0"/>
          </a:p>
        </p:txBody>
      </p:sp>
      <p:sp>
        <p:nvSpPr>
          <p:cNvPr id="18" name="Shape 15"/>
          <p:cNvSpPr/>
          <p:nvPr/>
        </p:nvSpPr>
        <p:spPr>
          <a:xfrm>
            <a:off x="6729984" y="2697480"/>
            <a:ext cx="1938528" cy="1234440"/>
          </a:xfrm>
          <a:prstGeom prst="rect">
            <a:avLst/>
          </a:prstGeom>
          <a:solidFill>
            <a:srgbClr val="0B6E6E"/>
          </a:solidFill>
          <a:ln w="12700">
            <a:solidFill>
              <a:srgbClr val="0B6E6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Text 16"/>
          <p:cNvSpPr/>
          <p:nvPr/>
        </p:nvSpPr>
        <p:spPr>
          <a:xfrm>
            <a:off x="6729984" y="2743200"/>
            <a:ext cx="1938528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6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100%</a:t>
            </a:r>
            <a:endParaRPr lang="en-US" sz="3600" dirty="0"/>
          </a:p>
        </p:txBody>
      </p:sp>
      <p:sp>
        <p:nvSpPr>
          <p:cNvPr id="20" name="Text 17"/>
          <p:cNvSpPr/>
          <p:nvPr/>
        </p:nvSpPr>
        <p:spPr>
          <a:xfrm>
            <a:off x="6729984" y="3337560"/>
            <a:ext cx="193852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14B8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Local Deployment</a:t>
            </a:r>
            <a:endParaRPr lang="en-US" sz="1200" dirty="0"/>
          </a:p>
        </p:txBody>
      </p:sp>
      <p:sp>
        <p:nvSpPr>
          <p:cNvPr id="21" name="Shape 18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0D9488"/>
          </a:solidFill>
          <a:ln w="12700">
            <a:solidFill>
              <a:srgbClr val="0D948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0F6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0A1F3C"/>
          </a:solidFill>
          <a:ln w="12700">
            <a:solidFill>
              <a:srgbClr val="0A1F3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9144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000" b="1" dirty="0">
                <a:solidFill>
                  <a:srgbClr val="0D948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02</a:t>
            </a:r>
            <a:endParaRPr lang="en-US" sz="4000" dirty="0"/>
          </a:p>
        </p:txBody>
      </p:sp>
      <p:sp>
        <p:nvSpPr>
          <p:cNvPr id="4" name="Text 2"/>
          <p:cNvSpPr/>
          <p:nvPr/>
        </p:nvSpPr>
        <p:spPr>
          <a:xfrm>
            <a:off x="1280160" y="0"/>
            <a:ext cx="68580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Problem Statement &amp; Objectives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365760" y="1143000"/>
            <a:ext cx="3931920" cy="3566160"/>
          </a:xfrm>
          <a:prstGeom prst="rect">
            <a:avLst/>
          </a:prstGeom>
          <a:solidFill>
            <a:srgbClr val="FFFFFF"/>
          </a:solidFill>
          <a:ln w="6350">
            <a:solidFill>
              <a:srgbClr val="D4E6E8"/>
            </a:solidFill>
            <a:prstDash val="solid"/>
          </a:ln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6" name="Shape 4"/>
          <p:cNvSpPr/>
          <p:nvPr/>
        </p:nvSpPr>
        <p:spPr>
          <a:xfrm>
            <a:off x="365760" y="1143000"/>
            <a:ext cx="3931920" cy="411480"/>
          </a:xfrm>
          <a:prstGeom prst="rect">
            <a:avLst/>
          </a:prstGeom>
          <a:solidFill>
            <a:srgbClr val="0A1F3C"/>
          </a:solidFill>
          <a:ln w="12700">
            <a:solidFill>
              <a:srgbClr val="0A1F3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5"/>
          <p:cNvSpPr/>
          <p:nvPr/>
        </p:nvSpPr>
        <p:spPr>
          <a:xfrm>
            <a:off x="548640" y="1143000"/>
            <a:ext cx="37490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Problem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548640" y="1627632"/>
            <a:ext cx="3566160" cy="2926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4A627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Patients guess when doctors are available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4A627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Schedule conflicts go undetected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4A627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Poor visibility of doctor availability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4A627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Weak separation of user roles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4A627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clear follow-up or consultation workflow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4846320" y="1143000"/>
            <a:ext cx="3931920" cy="3566160"/>
          </a:xfrm>
          <a:prstGeom prst="rect">
            <a:avLst/>
          </a:prstGeom>
          <a:solidFill>
            <a:srgbClr val="FFFFFF"/>
          </a:solidFill>
          <a:ln w="6350">
            <a:solidFill>
              <a:srgbClr val="D4E6E8"/>
            </a:solidFill>
            <a:prstDash val="solid"/>
          </a:ln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" name="Shape 8"/>
          <p:cNvSpPr/>
          <p:nvPr/>
        </p:nvSpPr>
        <p:spPr>
          <a:xfrm>
            <a:off x="4846320" y="1143000"/>
            <a:ext cx="3931920" cy="411480"/>
          </a:xfrm>
          <a:prstGeom prst="rect">
            <a:avLst/>
          </a:prstGeom>
          <a:solidFill>
            <a:srgbClr val="0B6E6E"/>
          </a:solidFill>
          <a:ln w="12700">
            <a:solidFill>
              <a:srgbClr val="0B6E6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5029200" y="1143000"/>
            <a:ext cx="36576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Project Objectives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5029200" y="1627632"/>
            <a:ext cx="3657600" cy="2926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4A627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Role-based access: Admin, Doctor, Patient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4A627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Patients can see real doctor availability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4A627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Doctors manage slots, leave &amp; queue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4A627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Admins oversee users, reports &amp; audit logs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4A627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Zero-configuration local SQLite deployment</a:t>
            </a:r>
            <a:endParaRPr lang="en-US" sz="1300" dirty="0"/>
          </a:p>
        </p:txBody>
      </p:sp>
      <p:sp>
        <p:nvSpPr>
          <p:cNvPr id="13" name="Shape 11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0D9488"/>
          </a:solidFill>
          <a:ln w="12700">
            <a:solidFill>
              <a:srgbClr val="0D948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A1F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74320" y="228600"/>
            <a:ext cx="9144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000" b="1" dirty="0">
                <a:solidFill>
                  <a:srgbClr val="0D948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03</a:t>
            </a:r>
            <a:endParaRPr lang="en-US" sz="4000" dirty="0"/>
          </a:p>
        </p:txBody>
      </p:sp>
      <p:sp>
        <p:nvSpPr>
          <p:cNvPr id="3" name="Text 1"/>
          <p:cNvSpPr/>
          <p:nvPr/>
        </p:nvSpPr>
        <p:spPr>
          <a:xfrm>
            <a:off x="1280160" y="228600"/>
            <a:ext cx="64008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0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Technology Stack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365760" y="960120"/>
            <a:ext cx="8412480" cy="0"/>
          </a:xfrm>
          <a:prstGeom prst="line">
            <a:avLst/>
          </a:prstGeom>
          <a:noFill/>
          <a:ln w="19050">
            <a:solidFill>
              <a:srgbClr val="0B6E6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3"/>
          <p:cNvSpPr/>
          <p:nvPr/>
        </p:nvSpPr>
        <p:spPr>
          <a:xfrm>
            <a:off x="365760" y="1188720"/>
            <a:ext cx="3931920" cy="713232"/>
          </a:xfrm>
          <a:prstGeom prst="rect">
            <a:avLst/>
          </a:prstGeom>
          <a:solidFill>
            <a:srgbClr val="0D2540"/>
          </a:solidFill>
          <a:ln w="10160">
            <a:solidFill>
              <a:srgbClr val="0B6E6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Shape 4"/>
          <p:cNvSpPr/>
          <p:nvPr/>
        </p:nvSpPr>
        <p:spPr>
          <a:xfrm>
            <a:off x="365760" y="1188720"/>
            <a:ext cx="91440" cy="713232"/>
          </a:xfrm>
          <a:prstGeom prst="rect">
            <a:avLst/>
          </a:prstGeom>
          <a:solidFill>
            <a:srgbClr val="14B8A6"/>
          </a:solidFill>
          <a:ln w="12700">
            <a:solidFill>
              <a:srgbClr val="14B8A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5"/>
          <p:cNvSpPr/>
          <p:nvPr/>
        </p:nvSpPr>
        <p:spPr>
          <a:xfrm>
            <a:off x="594360" y="1243584"/>
            <a:ext cx="3566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14B8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BACKEND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594360" y="1499616"/>
            <a:ext cx="3566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FastAPI (Python)</a:t>
            </a:r>
            <a:endParaRPr lang="en-US" sz="1500" dirty="0"/>
          </a:p>
        </p:txBody>
      </p:sp>
      <p:sp>
        <p:nvSpPr>
          <p:cNvPr id="9" name="Shape 7"/>
          <p:cNvSpPr/>
          <p:nvPr/>
        </p:nvSpPr>
        <p:spPr>
          <a:xfrm>
            <a:off x="365760" y="2057400"/>
            <a:ext cx="3931920" cy="713232"/>
          </a:xfrm>
          <a:prstGeom prst="rect">
            <a:avLst/>
          </a:prstGeom>
          <a:solidFill>
            <a:srgbClr val="0D2540"/>
          </a:solidFill>
          <a:ln w="10160">
            <a:solidFill>
              <a:srgbClr val="0B6E6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Shape 8"/>
          <p:cNvSpPr/>
          <p:nvPr/>
        </p:nvSpPr>
        <p:spPr>
          <a:xfrm>
            <a:off x="365760" y="2057400"/>
            <a:ext cx="91440" cy="713232"/>
          </a:xfrm>
          <a:prstGeom prst="rect">
            <a:avLst/>
          </a:prstGeom>
          <a:solidFill>
            <a:srgbClr val="14B8A6"/>
          </a:solidFill>
          <a:ln w="12700">
            <a:solidFill>
              <a:srgbClr val="14B8A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594360" y="2112264"/>
            <a:ext cx="3566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14B8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FRONTEND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594360" y="2368296"/>
            <a:ext cx="3566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Jinja2 HTML Templates</a:t>
            </a:r>
            <a:endParaRPr lang="en-US" sz="1500" dirty="0"/>
          </a:p>
        </p:txBody>
      </p:sp>
      <p:sp>
        <p:nvSpPr>
          <p:cNvPr id="13" name="Shape 11"/>
          <p:cNvSpPr/>
          <p:nvPr/>
        </p:nvSpPr>
        <p:spPr>
          <a:xfrm>
            <a:off x="365760" y="2926080"/>
            <a:ext cx="3931920" cy="713232"/>
          </a:xfrm>
          <a:prstGeom prst="rect">
            <a:avLst/>
          </a:prstGeom>
          <a:solidFill>
            <a:srgbClr val="0D2540"/>
          </a:solidFill>
          <a:ln w="10160">
            <a:solidFill>
              <a:srgbClr val="0B6E6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Shape 12"/>
          <p:cNvSpPr/>
          <p:nvPr/>
        </p:nvSpPr>
        <p:spPr>
          <a:xfrm>
            <a:off x="365760" y="2926080"/>
            <a:ext cx="91440" cy="713232"/>
          </a:xfrm>
          <a:prstGeom prst="rect">
            <a:avLst/>
          </a:prstGeom>
          <a:solidFill>
            <a:srgbClr val="14B8A6"/>
          </a:solidFill>
          <a:ln w="12700">
            <a:solidFill>
              <a:srgbClr val="14B8A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Text 13"/>
          <p:cNvSpPr/>
          <p:nvPr/>
        </p:nvSpPr>
        <p:spPr>
          <a:xfrm>
            <a:off x="594360" y="2980944"/>
            <a:ext cx="3566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14B8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DATABASE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594360" y="3236976"/>
            <a:ext cx="3566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SQLite</a:t>
            </a:r>
            <a:endParaRPr lang="en-US" sz="1500" dirty="0"/>
          </a:p>
        </p:txBody>
      </p:sp>
      <p:sp>
        <p:nvSpPr>
          <p:cNvPr id="17" name="Shape 15"/>
          <p:cNvSpPr/>
          <p:nvPr/>
        </p:nvSpPr>
        <p:spPr>
          <a:xfrm>
            <a:off x="365760" y="3794760"/>
            <a:ext cx="3931920" cy="713232"/>
          </a:xfrm>
          <a:prstGeom prst="rect">
            <a:avLst/>
          </a:prstGeom>
          <a:solidFill>
            <a:srgbClr val="0D2540"/>
          </a:solidFill>
          <a:ln w="10160">
            <a:solidFill>
              <a:srgbClr val="0B6E6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" name="Shape 16"/>
          <p:cNvSpPr/>
          <p:nvPr/>
        </p:nvSpPr>
        <p:spPr>
          <a:xfrm>
            <a:off x="365760" y="3794760"/>
            <a:ext cx="91440" cy="713232"/>
          </a:xfrm>
          <a:prstGeom prst="rect">
            <a:avLst/>
          </a:prstGeom>
          <a:solidFill>
            <a:srgbClr val="14B8A6"/>
          </a:solidFill>
          <a:ln w="12700">
            <a:solidFill>
              <a:srgbClr val="14B8A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Text 17"/>
          <p:cNvSpPr/>
          <p:nvPr/>
        </p:nvSpPr>
        <p:spPr>
          <a:xfrm>
            <a:off x="594360" y="3849624"/>
            <a:ext cx="3566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14B8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ORM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594360" y="4105656"/>
            <a:ext cx="3566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SQLAlchemy</a:t>
            </a:r>
            <a:endParaRPr lang="en-US" sz="1500" dirty="0"/>
          </a:p>
        </p:txBody>
      </p:sp>
      <p:sp>
        <p:nvSpPr>
          <p:cNvPr id="21" name="Shape 19"/>
          <p:cNvSpPr/>
          <p:nvPr/>
        </p:nvSpPr>
        <p:spPr>
          <a:xfrm>
            <a:off x="4846320" y="1188720"/>
            <a:ext cx="3931920" cy="713232"/>
          </a:xfrm>
          <a:prstGeom prst="rect">
            <a:avLst/>
          </a:prstGeom>
          <a:solidFill>
            <a:srgbClr val="0D2540"/>
          </a:solidFill>
          <a:ln w="10160">
            <a:solidFill>
              <a:srgbClr val="0B6E6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2" name="Shape 20"/>
          <p:cNvSpPr/>
          <p:nvPr/>
        </p:nvSpPr>
        <p:spPr>
          <a:xfrm>
            <a:off x="4846320" y="1188720"/>
            <a:ext cx="91440" cy="713232"/>
          </a:xfrm>
          <a:prstGeom prst="rect">
            <a:avLst/>
          </a:prstGeom>
          <a:solidFill>
            <a:srgbClr val="0D9488"/>
          </a:solidFill>
          <a:ln w="12700">
            <a:solidFill>
              <a:srgbClr val="0D948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 21"/>
          <p:cNvSpPr/>
          <p:nvPr/>
        </p:nvSpPr>
        <p:spPr>
          <a:xfrm>
            <a:off x="5074920" y="1243584"/>
            <a:ext cx="3566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0D94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AUTH</a:t>
            </a:r>
            <a:endParaRPr lang="en-US" sz="1000" dirty="0"/>
          </a:p>
        </p:txBody>
      </p:sp>
      <p:sp>
        <p:nvSpPr>
          <p:cNvPr id="24" name="Text 22"/>
          <p:cNvSpPr/>
          <p:nvPr/>
        </p:nvSpPr>
        <p:spPr>
          <a:xfrm>
            <a:off x="5074920" y="1499616"/>
            <a:ext cx="3566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JWT in HTTP-only Cookie</a:t>
            </a:r>
            <a:endParaRPr lang="en-US" sz="1500" dirty="0"/>
          </a:p>
        </p:txBody>
      </p:sp>
      <p:sp>
        <p:nvSpPr>
          <p:cNvPr id="25" name="Shape 23"/>
          <p:cNvSpPr/>
          <p:nvPr/>
        </p:nvSpPr>
        <p:spPr>
          <a:xfrm>
            <a:off x="4846320" y="2057400"/>
            <a:ext cx="3931920" cy="713232"/>
          </a:xfrm>
          <a:prstGeom prst="rect">
            <a:avLst/>
          </a:prstGeom>
          <a:solidFill>
            <a:srgbClr val="0D2540"/>
          </a:solidFill>
          <a:ln w="10160">
            <a:solidFill>
              <a:srgbClr val="0B6E6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6" name="Shape 24"/>
          <p:cNvSpPr/>
          <p:nvPr/>
        </p:nvSpPr>
        <p:spPr>
          <a:xfrm>
            <a:off x="4846320" y="2057400"/>
            <a:ext cx="91440" cy="713232"/>
          </a:xfrm>
          <a:prstGeom prst="rect">
            <a:avLst/>
          </a:prstGeom>
          <a:solidFill>
            <a:srgbClr val="0D9488"/>
          </a:solidFill>
          <a:ln w="12700">
            <a:solidFill>
              <a:srgbClr val="0D948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 25"/>
          <p:cNvSpPr/>
          <p:nvPr/>
        </p:nvSpPr>
        <p:spPr>
          <a:xfrm>
            <a:off x="5074920" y="2112264"/>
            <a:ext cx="3566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0D94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STYLING</a:t>
            </a:r>
            <a:endParaRPr lang="en-US" sz="1000" dirty="0"/>
          </a:p>
        </p:txBody>
      </p:sp>
      <p:sp>
        <p:nvSpPr>
          <p:cNvPr id="28" name="Text 26"/>
          <p:cNvSpPr/>
          <p:nvPr/>
        </p:nvSpPr>
        <p:spPr>
          <a:xfrm>
            <a:off x="5074920" y="2368296"/>
            <a:ext cx="3566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Custom CSS</a:t>
            </a:r>
            <a:endParaRPr lang="en-US" sz="1500" dirty="0"/>
          </a:p>
        </p:txBody>
      </p:sp>
      <p:sp>
        <p:nvSpPr>
          <p:cNvPr id="29" name="Shape 27"/>
          <p:cNvSpPr/>
          <p:nvPr/>
        </p:nvSpPr>
        <p:spPr>
          <a:xfrm>
            <a:off x="4846320" y="2926080"/>
            <a:ext cx="3931920" cy="713232"/>
          </a:xfrm>
          <a:prstGeom prst="rect">
            <a:avLst/>
          </a:prstGeom>
          <a:solidFill>
            <a:srgbClr val="0D2540"/>
          </a:solidFill>
          <a:ln w="10160">
            <a:solidFill>
              <a:srgbClr val="0B6E6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0" name="Shape 28"/>
          <p:cNvSpPr/>
          <p:nvPr/>
        </p:nvSpPr>
        <p:spPr>
          <a:xfrm>
            <a:off x="4846320" y="2926080"/>
            <a:ext cx="91440" cy="713232"/>
          </a:xfrm>
          <a:prstGeom prst="rect">
            <a:avLst/>
          </a:prstGeom>
          <a:solidFill>
            <a:srgbClr val="0D9488"/>
          </a:solidFill>
          <a:ln w="12700">
            <a:solidFill>
              <a:srgbClr val="0D948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1" name="Text 29"/>
          <p:cNvSpPr/>
          <p:nvPr/>
        </p:nvSpPr>
        <p:spPr>
          <a:xfrm>
            <a:off x="5074920" y="2980944"/>
            <a:ext cx="3566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0D94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TESTING</a:t>
            </a:r>
            <a:endParaRPr lang="en-US" sz="1000" dirty="0"/>
          </a:p>
        </p:txBody>
      </p:sp>
      <p:sp>
        <p:nvSpPr>
          <p:cNvPr id="32" name="Text 30"/>
          <p:cNvSpPr/>
          <p:nvPr/>
        </p:nvSpPr>
        <p:spPr>
          <a:xfrm>
            <a:off x="5074920" y="3236976"/>
            <a:ext cx="3566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Pytest + TestClient</a:t>
            </a:r>
            <a:endParaRPr lang="en-US" sz="15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0F6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0A1F3C"/>
          </a:solidFill>
          <a:ln w="12700">
            <a:solidFill>
              <a:srgbClr val="0A1F3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9144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000" b="1" dirty="0">
                <a:solidFill>
                  <a:srgbClr val="0D948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04</a:t>
            </a:r>
            <a:endParaRPr lang="en-US" sz="4000" dirty="0"/>
          </a:p>
        </p:txBody>
      </p:sp>
      <p:sp>
        <p:nvSpPr>
          <p:cNvPr id="4" name="Text 2"/>
          <p:cNvSpPr/>
          <p:nvPr/>
        </p:nvSpPr>
        <p:spPr>
          <a:xfrm>
            <a:off x="1280160" y="0"/>
            <a:ext cx="64008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8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System Architecture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365760" y="1143000"/>
            <a:ext cx="8412480" cy="713232"/>
          </a:xfrm>
          <a:prstGeom prst="rect">
            <a:avLst/>
          </a:prstGeom>
          <a:solidFill>
            <a:srgbClr val="0A1F3C"/>
          </a:solidFill>
          <a:ln w="12700">
            <a:solidFill>
              <a:srgbClr val="0A1F3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Text 4"/>
          <p:cNvSpPr/>
          <p:nvPr/>
        </p:nvSpPr>
        <p:spPr>
          <a:xfrm>
            <a:off x="548640" y="1179576"/>
            <a:ext cx="2286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API Layer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548640" y="1490472"/>
            <a:ext cx="80467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F0F6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Routes, requests &amp; role-based access control</a:t>
            </a:r>
            <a:endParaRPr lang="en-US" sz="1200" dirty="0"/>
          </a:p>
        </p:txBody>
      </p:sp>
      <p:sp>
        <p:nvSpPr>
          <p:cNvPr id="8" name="Shape 6"/>
          <p:cNvSpPr/>
          <p:nvPr/>
        </p:nvSpPr>
        <p:spPr>
          <a:xfrm>
            <a:off x="4389120" y="1856232"/>
            <a:ext cx="0" cy="91440"/>
          </a:xfrm>
          <a:prstGeom prst="line">
            <a:avLst/>
          </a:prstGeom>
          <a:noFill/>
          <a:ln w="25400">
            <a:solidFill>
              <a:srgbClr val="B0C4D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Shape 7"/>
          <p:cNvSpPr/>
          <p:nvPr/>
        </p:nvSpPr>
        <p:spPr>
          <a:xfrm>
            <a:off x="566928" y="2039112"/>
            <a:ext cx="8001000" cy="713232"/>
          </a:xfrm>
          <a:prstGeom prst="rect">
            <a:avLst/>
          </a:prstGeom>
          <a:solidFill>
            <a:srgbClr val="0B6E6E"/>
          </a:solidFill>
          <a:ln w="12700">
            <a:solidFill>
              <a:srgbClr val="0B6E6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Text 8"/>
          <p:cNvSpPr/>
          <p:nvPr/>
        </p:nvSpPr>
        <p:spPr>
          <a:xfrm>
            <a:off x="749808" y="2075688"/>
            <a:ext cx="2286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Service Layer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749808" y="2386584"/>
            <a:ext cx="76352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F0F6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Business logic: booking, scheduling, notifications &amp; admin operations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4389120" y="2752344"/>
            <a:ext cx="0" cy="91440"/>
          </a:xfrm>
          <a:prstGeom prst="line">
            <a:avLst/>
          </a:prstGeom>
          <a:noFill/>
          <a:ln w="25400">
            <a:solidFill>
              <a:srgbClr val="B0C4D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Shape 11"/>
          <p:cNvSpPr/>
          <p:nvPr/>
        </p:nvSpPr>
        <p:spPr>
          <a:xfrm>
            <a:off x="768096" y="2935224"/>
            <a:ext cx="7589520" cy="713232"/>
          </a:xfrm>
          <a:prstGeom prst="rect">
            <a:avLst/>
          </a:prstGeom>
          <a:solidFill>
            <a:srgbClr val="0D9488"/>
          </a:solidFill>
          <a:ln w="12700">
            <a:solidFill>
              <a:srgbClr val="0D948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 12"/>
          <p:cNvSpPr/>
          <p:nvPr/>
        </p:nvSpPr>
        <p:spPr>
          <a:xfrm>
            <a:off x="950976" y="2971800"/>
            <a:ext cx="2286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 Layer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950976" y="3282696"/>
            <a:ext cx="72237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F0F6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SQLAlchemy models &amp; SQLite persistence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4389120" y="3648456"/>
            <a:ext cx="0" cy="91440"/>
          </a:xfrm>
          <a:prstGeom prst="line">
            <a:avLst/>
          </a:prstGeom>
          <a:noFill/>
          <a:ln w="25400">
            <a:solidFill>
              <a:srgbClr val="B0C4D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Shape 15"/>
          <p:cNvSpPr/>
          <p:nvPr/>
        </p:nvSpPr>
        <p:spPr>
          <a:xfrm>
            <a:off x="969264" y="3831336"/>
            <a:ext cx="7178040" cy="713232"/>
          </a:xfrm>
          <a:prstGeom prst="rect">
            <a:avLst/>
          </a:prstGeom>
          <a:solidFill>
            <a:srgbClr val="14B8A6"/>
          </a:solidFill>
          <a:ln w="12700">
            <a:solidFill>
              <a:srgbClr val="14B8A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 16"/>
          <p:cNvSpPr/>
          <p:nvPr/>
        </p:nvSpPr>
        <p:spPr>
          <a:xfrm>
            <a:off x="1152144" y="3867912"/>
            <a:ext cx="2286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Presentation Layer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1152144" y="4178808"/>
            <a:ext cx="68122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0A1F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Jinja2 templates for dashboards and forms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0D9488"/>
          </a:solidFill>
          <a:ln w="12700">
            <a:solidFill>
              <a:srgbClr val="0D948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0F6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0A1F3C"/>
          </a:solidFill>
          <a:ln w="12700">
            <a:solidFill>
              <a:srgbClr val="0A1F3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9144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000" b="1" dirty="0">
                <a:solidFill>
                  <a:srgbClr val="0D948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05</a:t>
            </a:r>
            <a:endParaRPr lang="en-US" sz="4000" dirty="0"/>
          </a:p>
        </p:txBody>
      </p:sp>
      <p:sp>
        <p:nvSpPr>
          <p:cNvPr id="4" name="Text 2"/>
          <p:cNvSpPr/>
          <p:nvPr/>
        </p:nvSpPr>
        <p:spPr>
          <a:xfrm>
            <a:off x="1280160" y="0"/>
            <a:ext cx="64008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8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Core Modules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365760" y="1097280"/>
            <a:ext cx="2651760" cy="3749040"/>
          </a:xfrm>
          <a:prstGeom prst="rect">
            <a:avLst/>
          </a:prstGeom>
          <a:solidFill>
            <a:srgbClr val="FFFFFF"/>
          </a:solidFill>
          <a:ln w="6350">
            <a:solidFill>
              <a:srgbClr val="D4E6E8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6" name="Shape 4"/>
          <p:cNvSpPr/>
          <p:nvPr/>
        </p:nvSpPr>
        <p:spPr>
          <a:xfrm>
            <a:off x="365760" y="1097280"/>
            <a:ext cx="2651760" cy="640080"/>
          </a:xfrm>
          <a:prstGeom prst="rect">
            <a:avLst/>
          </a:prstGeom>
          <a:solidFill>
            <a:srgbClr val="0A1F3C"/>
          </a:solidFill>
          <a:ln w="12700">
            <a:solidFill>
              <a:srgbClr val="0A1F3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7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20" y="1170432"/>
            <a:ext cx="438912" cy="438912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1024128" y="1143000"/>
            <a:ext cx="18288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Admin Module</a:t>
            </a:r>
            <a:endParaRPr lang="en-US" sz="1300" dirty="0"/>
          </a:p>
        </p:txBody>
      </p:sp>
      <p:sp>
        <p:nvSpPr>
          <p:cNvPr id="9" name="Text 6"/>
          <p:cNvSpPr/>
          <p:nvPr/>
        </p:nvSpPr>
        <p:spPr>
          <a:xfrm>
            <a:off x="502920" y="1874520"/>
            <a:ext cx="2377440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4A627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Manage users &amp; reset passwords</a:t>
            </a:r>
            <a:endParaRPr lang="en-US" sz="1200" dirty="0"/>
          </a:p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4A627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Schedule &amp; appointment overrides</a:t>
            </a:r>
            <a:endParaRPr lang="en-US" sz="1200" dirty="0"/>
          </a:p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4A627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 logs &amp; activity reports</a:t>
            </a:r>
            <a:endParaRPr lang="en-US" sz="1200" dirty="0"/>
          </a:p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4A627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Prevent last-admin deactivation</a:t>
            </a:r>
            <a:endParaRPr lang="en-US" sz="1200" dirty="0"/>
          </a:p>
        </p:txBody>
      </p:sp>
      <p:sp>
        <p:nvSpPr>
          <p:cNvPr id="10" name="Shape 7"/>
          <p:cNvSpPr/>
          <p:nvPr/>
        </p:nvSpPr>
        <p:spPr>
          <a:xfrm>
            <a:off x="3200400" y="1097280"/>
            <a:ext cx="2651760" cy="3749040"/>
          </a:xfrm>
          <a:prstGeom prst="rect">
            <a:avLst/>
          </a:prstGeom>
          <a:solidFill>
            <a:srgbClr val="FFFFFF"/>
          </a:solidFill>
          <a:ln w="6350">
            <a:solidFill>
              <a:srgbClr val="D4E6E8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1" name="Shape 8"/>
          <p:cNvSpPr/>
          <p:nvPr/>
        </p:nvSpPr>
        <p:spPr>
          <a:xfrm>
            <a:off x="3200400" y="1097280"/>
            <a:ext cx="2651760" cy="640080"/>
          </a:xfrm>
          <a:prstGeom prst="rect">
            <a:avLst/>
          </a:prstGeom>
          <a:solidFill>
            <a:srgbClr val="0B6E6E"/>
          </a:solidFill>
          <a:ln w="12700">
            <a:solidFill>
              <a:srgbClr val="0B6E6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2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1170432"/>
            <a:ext cx="438912" cy="438912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3858768" y="1143000"/>
            <a:ext cx="18288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Doctor Module</a:t>
            </a:r>
            <a:endParaRPr lang="en-US" sz="1300" dirty="0"/>
          </a:p>
        </p:txBody>
      </p:sp>
      <p:sp>
        <p:nvSpPr>
          <p:cNvPr id="14" name="Text 10"/>
          <p:cNvSpPr/>
          <p:nvPr/>
        </p:nvSpPr>
        <p:spPr>
          <a:xfrm>
            <a:off x="3337560" y="1874520"/>
            <a:ext cx="2377440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4A627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Today's queue &amp; next patient</a:t>
            </a:r>
            <a:endParaRPr lang="en-US" sz="1200" dirty="0"/>
          </a:p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4A627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Manage slots &amp; leave periods</a:t>
            </a:r>
            <a:endParaRPr lang="en-US" sz="1200" dirty="0"/>
          </a:p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4A627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Confirm, reject &amp; update bookings</a:t>
            </a:r>
            <a:endParaRPr lang="en-US" sz="1200" dirty="0"/>
          </a:p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4A627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Add notes, diagnosis &amp; prescriptions</a:t>
            </a:r>
            <a:endParaRPr lang="en-US" sz="1200" dirty="0"/>
          </a:p>
        </p:txBody>
      </p:sp>
      <p:sp>
        <p:nvSpPr>
          <p:cNvPr id="15" name="Shape 11"/>
          <p:cNvSpPr/>
          <p:nvPr/>
        </p:nvSpPr>
        <p:spPr>
          <a:xfrm>
            <a:off x="6035040" y="1097280"/>
            <a:ext cx="2651760" cy="3749040"/>
          </a:xfrm>
          <a:prstGeom prst="rect">
            <a:avLst/>
          </a:prstGeom>
          <a:solidFill>
            <a:srgbClr val="FFFFFF"/>
          </a:solidFill>
          <a:ln w="6350">
            <a:solidFill>
              <a:srgbClr val="D4E6E8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6" name="Shape 12"/>
          <p:cNvSpPr/>
          <p:nvPr/>
        </p:nvSpPr>
        <p:spPr>
          <a:xfrm>
            <a:off x="6035040" y="1097280"/>
            <a:ext cx="2651760" cy="640080"/>
          </a:xfrm>
          <a:prstGeom prst="rect">
            <a:avLst/>
          </a:prstGeom>
          <a:solidFill>
            <a:srgbClr val="0D9488"/>
          </a:solidFill>
          <a:ln w="12700">
            <a:solidFill>
              <a:srgbClr val="0D948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2200" y="1170432"/>
            <a:ext cx="438912" cy="438912"/>
          </a:xfrm>
          <a:prstGeom prst="rect">
            <a:avLst/>
          </a:prstGeom>
        </p:spPr>
      </p:pic>
      <p:sp>
        <p:nvSpPr>
          <p:cNvPr id="18" name="Text 13"/>
          <p:cNvSpPr/>
          <p:nvPr/>
        </p:nvSpPr>
        <p:spPr>
          <a:xfrm>
            <a:off x="6693408" y="1143000"/>
            <a:ext cx="18288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Patient Module</a:t>
            </a:r>
            <a:endParaRPr lang="en-US" sz="1300" dirty="0"/>
          </a:p>
        </p:txBody>
      </p:sp>
      <p:sp>
        <p:nvSpPr>
          <p:cNvPr id="19" name="Text 14"/>
          <p:cNvSpPr/>
          <p:nvPr/>
        </p:nvSpPr>
        <p:spPr>
          <a:xfrm>
            <a:off x="6172200" y="1874520"/>
            <a:ext cx="2377440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4A627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Search doctors by name or specialty</a:t>
            </a:r>
            <a:endParaRPr lang="en-US" sz="1200" dirty="0"/>
          </a:p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4A627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View real availability before booking</a:t>
            </a:r>
            <a:endParaRPr lang="en-US" sz="1200" dirty="0"/>
          </a:p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4A627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Book, cancel or reschedule visits</a:t>
            </a:r>
            <a:endParaRPr lang="en-US" sz="1200" dirty="0"/>
          </a:p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4A627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Review history &amp; follow-up details</a:t>
            </a:r>
            <a:endParaRPr lang="en-US" sz="1200" dirty="0"/>
          </a:p>
        </p:txBody>
      </p:sp>
      <p:sp>
        <p:nvSpPr>
          <p:cNvPr id="20" name="Shape 15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0D9488"/>
          </a:solidFill>
          <a:ln w="12700">
            <a:solidFill>
              <a:srgbClr val="0D948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A1F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74320" y="228600"/>
            <a:ext cx="9144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000" b="1" dirty="0">
                <a:solidFill>
                  <a:srgbClr val="0D948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06</a:t>
            </a:r>
            <a:endParaRPr lang="en-US" sz="4000" dirty="0"/>
          </a:p>
        </p:txBody>
      </p:sp>
      <p:sp>
        <p:nvSpPr>
          <p:cNvPr id="3" name="Text 1"/>
          <p:cNvSpPr/>
          <p:nvPr/>
        </p:nvSpPr>
        <p:spPr>
          <a:xfrm>
            <a:off x="1280160" y="228600"/>
            <a:ext cx="64008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0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Database Design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365760" y="960120"/>
            <a:ext cx="8412480" cy="0"/>
          </a:xfrm>
          <a:prstGeom prst="line">
            <a:avLst/>
          </a:prstGeom>
          <a:noFill/>
          <a:ln w="19050">
            <a:solidFill>
              <a:srgbClr val="0B6E6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1040" y="182880"/>
            <a:ext cx="548640" cy="548640"/>
          </a:xfrm>
          <a:prstGeom prst="rect">
            <a:avLst/>
          </a:prstGeom>
        </p:spPr>
      </p:pic>
      <p:sp>
        <p:nvSpPr>
          <p:cNvPr id="6" name="Shape 3"/>
          <p:cNvSpPr/>
          <p:nvPr/>
        </p:nvSpPr>
        <p:spPr>
          <a:xfrm>
            <a:off x="365760" y="1143000"/>
            <a:ext cx="4114800" cy="1005840"/>
          </a:xfrm>
          <a:prstGeom prst="rect">
            <a:avLst/>
          </a:prstGeom>
          <a:solidFill>
            <a:srgbClr val="0D2540"/>
          </a:solidFill>
          <a:ln w="15240">
            <a:solidFill>
              <a:srgbClr val="0B6E6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Shape 4"/>
          <p:cNvSpPr/>
          <p:nvPr/>
        </p:nvSpPr>
        <p:spPr>
          <a:xfrm>
            <a:off x="365760" y="1143000"/>
            <a:ext cx="1371600" cy="1005840"/>
          </a:xfrm>
          <a:prstGeom prst="rect">
            <a:avLst/>
          </a:prstGeom>
          <a:solidFill>
            <a:srgbClr val="0B6E6E"/>
          </a:solidFill>
          <a:ln w="12700">
            <a:solidFill>
              <a:srgbClr val="0B6E6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420624" y="1143000"/>
            <a:ext cx="128016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User</a:t>
            </a:r>
            <a:endParaRPr lang="en-US" sz="1200" dirty="0"/>
          </a:p>
        </p:txBody>
      </p:sp>
      <p:sp>
        <p:nvSpPr>
          <p:cNvPr id="9" name="Text 6"/>
          <p:cNvSpPr/>
          <p:nvPr/>
        </p:nvSpPr>
        <p:spPr>
          <a:xfrm>
            <a:off x="1874520" y="1280160"/>
            <a:ext cx="246888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B0C4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Account details, role, activation status, doctor specialty</a:t>
            </a:r>
            <a:endParaRPr lang="en-US" sz="1100" dirty="0"/>
          </a:p>
        </p:txBody>
      </p:sp>
      <p:sp>
        <p:nvSpPr>
          <p:cNvPr id="10" name="Shape 7"/>
          <p:cNvSpPr/>
          <p:nvPr/>
        </p:nvSpPr>
        <p:spPr>
          <a:xfrm>
            <a:off x="365760" y="2331720"/>
            <a:ext cx="4114800" cy="1005840"/>
          </a:xfrm>
          <a:prstGeom prst="rect">
            <a:avLst/>
          </a:prstGeom>
          <a:solidFill>
            <a:srgbClr val="0D2540"/>
          </a:solidFill>
          <a:ln w="15240">
            <a:solidFill>
              <a:srgbClr val="0D948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Shape 8"/>
          <p:cNvSpPr/>
          <p:nvPr/>
        </p:nvSpPr>
        <p:spPr>
          <a:xfrm>
            <a:off x="365760" y="2331720"/>
            <a:ext cx="1371600" cy="1005840"/>
          </a:xfrm>
          <a:prstGeom prst="rect">
            <a:avLst/>
          </a:prstGeom>
          <a:solidFill>
            <a:srgbClr val="0D9488"/>
          </a:solidFill>
          <a:ln w="12700">
            <a:solidFill>
              <a:srgbClr val="0D948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9"/>
          <p:cNvSpPr/>
          <p:nvPr/>
        </p:nvSpPr>
        <p:spPr>
          <a:xfrm>
            <a:off x="420624" y="2331720"/>
            <a:ext cx="128016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Appointment</a:t>
            </a:r>
            <a:endParaRPr lang="en-US" sz="1200" dirty="0"/>
          </a:p>
        </p:txBody>
      </p:sp>
      <p:sp>
        <p:nvSpPr>
          <p:cNvPr id="13" name="Text 10"/>
          <p:cNvSpPr/>
          <p:nvPr/>
        </p:nvSpPr>
        <p:spPr>
          <a:xfrm>
            <a:off x="1874520" y="2468880"/>
            <a:ext cx="246888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B0C4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Patient, doctor, time, status, notes, diagnosis, prescription, follow-up</a:t>
            </a:r>
            <a:endParaRPr lang="en-US" sz="1100" dirty="0"/>
          </a:p>
        </p:txBody>
      </p:sp>
      <p:sp>
        <p:nvSpPr>
          <p:cNvPr id="14" name="Shape 11"/>
          <p:cNvSpPr/>
          <p:nvPr/>
        </p:nvSpPr>
        <p:spPr>
          <a:xfrm>
            <a:off x="365760" y="3520440"/>
            <a:ext cx="4114800" cy="1005840"/>
          </a:xfrm>
          <a:prstGeom prst="rect">
            <a:avLst/>
          </a:prstGeom>
          <a:solidFill>
            <a:srgbClr val="0D2540"/>
          </a:solidFill>
          <a:ln w="15240">
            <a:solidFill>
              <a:srgbClr val="14B8A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Shape 12"/>
          <p:cNvSpPr/>
          <p:nvPr/>
        </p:nvSpPr>
        <p:spPr>
          <a:xfrm>
            <a:off x="365760" y="3520440"/>
            <a:ext cx="1371600" cy="1005840"/>
          </a:xfrm>
          <a:prstGeom prst="rect">
            <a:avLst/>
          </a:prstGeom>
          <a:solidFill>
            <a:srgbClr val="14B8A6"/>
          </a:solidFill>
          <a:ln w="12700">
            <a:solidFill>
              <a:srgbClr val="14B8A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" name="Text 13"/>
          <p:cNvSpPr/>
          <p:nvPr/>
        </p:nvSpPr>
        <p:spPr>
          <a:xfrm>
            <a:off x="420624" y="3520440"/>
            <a:ext cx="128016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AvailabilitySlot</a:t>
            </a:r>
            <a:endParaRPr lang="en-US" sz="1200" dirty="0"/>
          </a:p>
        </p:txBody>
      </p:sp>
      <p:sp>
        <p:nvSpPr>
          <p:cNvPr id="17" name="Text 14"/>
          <p:cNvSpPr/>
          <p:nvPr/>
        </p:nvSpPr>
        <p:spPr>
          <a:xfrm>
            <a:off x="1874520" y="3657600"/>
            <a:ext cx="246888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B0C4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Doctor working hours and appointment slot configuration</a:t>
            </a:r>
            <a:endParaRPr lang="en-US" sz="1100" dirty="0"/>
          </a:p>
        </p:txBody>
      </p:sp>
      <p:sp>
        <p:nvSpPr>
          <p:cNvPr id="18" name="Shape 15"/>
          <p:cNvSpPr/>
          <p:nvPr/>
        </p:nvSpPr>
        <p:spPr>
          <a:xfrm>
            <a:off x="4800600" y="1143000"/>
            <a:ext cx="4114800" cy="1005840"/>
          </a:xfrm>
          <a:prstGeom prst="rect">
            <a:avLst/>
          </a:prstGeom>
          <a:solidFill>
            <a:srgbClr val="0D2540"/>
          </a:solidFill>
          <a:ln w="15240">
            <a:solidFill>
              <a:srgbClr val="1A8A7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Shape 16"/>
          <p:cNvSpPr/>
          <p:nvPr/>
        </p:nvSpPr>
        <p:spPr>
          <a:xfrm>
            <a:off x="4800600" y="1143000"/>
            <a:ext cx="1371600" cy="1005840"/>
          </a:xfrm>
          <a:prstGeom prst="rect">
            <a:avLst/>
          </a:prstGeom>
          <a:solidFill>
            <a:srgbClr val="1A8A7A"/>
          </a:solidFill>
          <a:ln w="12700">
            <a:solidFill>
              <a:srgbClr val="1A8A7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0" name="Text 17"/>
          <p:cNvSpPr/>
          <p:nvPr/>
        </p:nvSpPr>
        <p:spPr>
          <a:xfrm>
            <a:off x="4855464" y="1143000"/>
            <a:ext cx="128016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DoctorLeave</a:t>
            </a:r>
            <a:endParaRPr lang="en-US" sz="1200" dirty="0"/>
          </a:p>
        </p:txBody>
      </p:sp>
      <p:sp>
        <p:nvSpPr>
          <p:cNvPr id="21" name="Text 18"/>
          <p:cNvSpPr/>
          <p:nvPr/>
        </p:nvSpPr>
        <p:spPr>
          <a:xfrm>
            <a:off x="6309360" y="1280160"/>
            <a:ext cx="246888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B0C4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Unavailable periods and leave blocks for doctors</a:t>
            </a:r>
            <a:endParaRPr lang="en-US" sz="1100" dirty="0"/>
          </a:p>
        </p:txBody>
      </p:sp>
      <p:sp>
        <p:nvSpPr>
          <p:cNvPr id="22" name="Shape 19"/>
          <p:cNvSpPr/>
          <p:nvPr/>
        </p:nvSpPr>
        <p:spPr>
          <a:xfrm>
            <a:off x="4800600" y="2331720"/>
            <a:ext cx="4114800" cy="1005840"/>
          </a:xfrm>
          <a:prstGeom prst="rect">
            <a:avLst/>
          </a:prstGeom>
          <a:solidFill>
            <a:srgbClr val="0D2540"/>
          </a:solidFill>
          <a:ln w="15240">
            <a:solidFill>
              <a:srgbClr val="157A7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3" name="Shape 20"/>
          <p:cNvSpPr/>
          <p:nvPr/>
        </p:nvSpPr>
        <p:spPr>
          <a:xfrm>
            <a:off x="4800600" y="2331720"/>
            <a:ext cx="1371600" cy="1005840"/>
          </a:xfrm>
          <a:prstGeom prst="rect">
            <a:avLst/>
          </a:prstGeom>
          <a:solidFill>
            <a:srgbClr val="157A70"/>
          </a:solidFill>
          <a:ln w="12700">
            <a:solidFill>
              <a:srgbClr val="157A7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4" name="Text 21"/>
          <p:cNvSpPr/>
          <p:nvPr/>
        </p:nvSpPr>
        <p:spPr>
          <a:xfrm>
            <a:off x="4855464" y="2331720"/>
            <a:ext cx="128016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Notification</a:t>
            </a:r>
            <a:endParaRPr lang="en-US" sz="1200" dirty="0"/>
          </a:p>
        </p:txBody>
      </p:sp>
      <p:sp>
        <p:nvSpPr>
          <p:cNvPr id="25" name="Text 22"/>
          <p:cNvSpPr/>
          <p:nvPr/>
        </p:nvSpPr>
        <p:spPr>
          <a:xfrm>
            <a:off x="6309360" y="2468880"/>
            <a:ext cx="246888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B0C4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User alerts and in-app reminder messages</a:t>
            </a:r>
            <a:endParaRPr lang="en-US" sz="1100" dirty="0"/>
          </a:p>
        </p:txBody>
      </p:sp>
      <p:sp>
        <p:nvSpPr>
          <p:cNvPr id="26" name="Shape 23"/>
          <p:cNvSpPr/>
          <p:nvPr/>
        </p:nvSpPr>
        <p:spPr>
          <a:xfrm>
            <a:off x="4800600" y="3520440"/>
            <a:ext cx="4114800" cy="1005840"/>
          </a:xfrm>
          <a:prstGeom prst="rect">
            <a:avLst/>
          </a:prstGeom>
          <a:solidFill>
            <a:srgbClr val="0D2540"/>
          </a:solidFill>
          <a:ln w="15240">
            <a:solidFill>
              <a:srgbClr val="10806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7" name="Shape 24"/>
          <p:cNvSpPr/>
          <p:nvPr/>
        </p:nvSpPr>
        <p:spPr>
          <a:xfrm>
            <a:off x="4800600" y="3520440"/>
            <a:ext cx="1371600" cy="1005840"/>
          </a:xfrm>
          <a:prstGeom prst="rect">
            <a:avLst/>
          </a:prstGeom>
          <a:solidFill>
            <a:srgbClr val="108066"/>
          </a:solidFill>
          <a:ln w="12700">
            <a:solidFill>
              <a:srgbClr val="10806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8" name="Text 25"/>
          <p:cNvSpPr/>
          <p:nvPr/>
        </p:nvSpPr>
        <p:spPr>
          <a:xfrm>
            <a:off x="4855464" y="3520440"/>
            <a:ext cx="128016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AuditLog</a:t>
            </a:r>
            <a:endParaRPr lang="en-US" sz="1200" dirty="0"/>
          </a:p>
        </p:txBody>
      </p:sp>
      <p:sp>
        <p:nvSpPr>
          <p:cNvPr id="29" name="Text 26"/>
          <p:cNvSpPr/>
          <p:nvPr/>
        </p:nvSpPr>
        <p:spPr>
          <a:xfrm>
            <a:off x="6309360" y="3657600"/>
            <a:ext cx="246888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B0C4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Admin action records for accountability and reporting</a:t>
            </a:r>
            <a:endParaRPr lang="en-US" sz="11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0F6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0A1F3C"/>
          </a:solidFill>
          <a:ln w="12700">
            <a:solidFill>
              <a:srgbClr val="0A1F3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9144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000" b="1" dirty="0">
                <a:solidFill>
                  <a:srgbClr val="0D948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07</a:t>
            </a:r>
            <a:endParaRPr lang="en-US" sz="4000" dirty="0"/>
          </a:p>
        </p:txBody>
      </p:sp>
      <p:sp>
        <p:nvSpPr>
          <p:cNvPr id="4" name="Text 2"/>
          <p:cNvSpPr/>
          <p:nvPr/>
        </p:nvSpPr>
        <p:spPr>
          <a:xfrm>
            <a:off x="1280160" y="0"/>
            <a:ext cx="64008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8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Key Workflow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365760" y="1197864"/>
            <a:ext cx="548640" cy="548640"/>
          </a:xfrm>
          <a:prstGeom prst="ellipse">
            <a:avLst/>
          </a:prstGeom>
          <a:solidFill>
            <a:srgbClr val="0A1F3C"/>
          </a:solidFill>
          <a:ln w="12700">
            <a:solidFill>
              <a:srgbClr val="0A1F3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Text 4"/>
          <p:cNvSpPr/>
          <p:nvPr/>
        </p:nvSpPr>
        <p:spPr>
          <a:xfrm>
            <a:off x="365760" y="1197864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1051560" y="1216152"/>
            <a:ext cx="36118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4A627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Patient logs in and views available doctors and open slots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640080" y="1746504"/>
            <a:ext cx="0" cy="329184"/>
          </a:xfrm>
          <a:prstGeom prst="line">
            <a:avLst/>
          </a:prstGeom>
          <a:noFill/>
          <a:ln w="12700">
            <a:solidFill>
              <a:srgbClr val="B0C4D0"/>
            </a:solidFill>
            <a:prstDash val="dash"/>
          </a:ln>
        </p:spPr>
        <p:txBody>
          <a:bodyPr/>
          <a:lstStyle/>
          <a:p>
            <a:endParaRPr lang="en-US"/>
          </a:p>
        </p:txBody>
      </p:sp>
      <p:sp>
        <p:nvSpPr>
          <p:cNvPr id="9" name="Shape 7"/>
          <p:cNvSpPr/>
          <p:nvPr/>
        </p:nvSpPr>
        <p:spPr>
          <a:xfrm>
            <a:off x="365760" y="2130552"/>
            <a:ext cx="548640" cy="548640"/>
          </a:xfrm>
          <a:prstGeom prst="ellipse">
            <a:avLst/>
          </a:prstGeom>
          <a:solidFill>
            <a:srgbClr val="0B6E6E"/>
          </a:solidFill>
          <a:ln w="12700">
            <a:solidFill>
              <a:srgbClr val="0B6E6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Text 8"/>
          <p:cNvSpPr/>
          <p:nvPr/>
        </p:nvSpPr>
        <p:spPr>
          <a:xfrm>
            <a:off x="365760" y="2130552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1051560" y="2148840"/>
            <a:ext cx="36118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4A627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Patient books an appointment using a visible, valid slot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640080" y="2679192"/>
            <a:ext cx="0" cy="329184"/>
          </a:xfrm>
          <a:prstGeom prst="line">
            <a:avLst/>
          </a:prstGeom>
          <a:noFill/>
          <a:ln w="12700">
            <a:solidFill>
              <a:srgbClr val="B0C4D0"/>
            </a:solidFill>
            <a:prstDash val="dash"/>
          </a:ln>
        </p:spPr>
        <p:txBody>
          <a:bodyPr/>
          <a:lstStyle/>
          <a:p>
            <a:endParaRPr lang="en-US"/>
          </a:p>
        </p:txBody>
      </p:sp>
      <p:sp>
        <p:nvSpPr>
          <p:cNvPr id="13" name="Shape 11"/>
          <p:cNvSpPr/>
          <p:nvPr/>
        </p:nvSpPr>
        <p:spPr>
          <a:xfrm>
            <a:off x="365760" y="3063240"/>
            <a:ext cx="548640" cy="548640"/>
          </a:xfrm>
          <a:prstGeom prst="ellipse">
            <a:avLst/>
          </a:prstGeom>
          <a:solidFill>
            <a:srgbClr val="0D9488"/>
          </a:solidFill>
          <a:ln w="12700">
            <a:solidFill>
              <a:srgbClr val="0D948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 12"/>
          <p:cNvSpPr/>
          <p:nvPr/>
        </p:nvSpPr>
        <p:spPr>
          <a:xfrm>
            <a:off x="365760" y="3063240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1051560" y="3081528"/>
            <a:ext cx="36118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4A627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Doctor receives a notification and may confirm the booking</a:t>
            </a:r>
            <a:endParaRPr lang="en-US" sz="1300" dirty="0"/>
          </a:p>
        </p:txBody>
      </p:sp>
      <p:sp>
        <p:nvSpPr>
          <p:cNvPr id="16" name="Shape 14"/>
          <p:cNvSpPr/>
          <p:nvPr/>
        </p:nvSpPr>
        <p:spPr>
          <a:xfrm>
            <a:off x="640080" y="3611880"/>
            <a:ext cx="0" cy="329184"/>
          </a:xfrm>
          <a:prstGeom prst="line">
            <a:avLst/>
          </a:prstGeom>
          <a:noFill/>
          <a:ln w="12700">
            <a:solidFill>
              <a:srgbClr val="B0C4D0"/>
            </a:solidFill>
            <a:prstDash val="dash"/>
          </a:ln>
        </p:spPr>
        <p:txBody>
          <a:bodyPr/>
          <a:lstStyle/>
          <a:p>
            <a:endParaRPr lang="en-US"/>
          </a:p>
        </p:txBody>
      </p:sp>
      <p:sp>
        <p:nvSpPr>
          <p:cNvPr id="17" name="Shape 15"/>
          <p:cNvSpPr/>
          <p:nvPr/>
        </p:nvSpPr>
        <p:spPr>
          <a:xfrm>
            <a:off x="365760" y="3995928"/>
            <a:ext cx="548640" cy="548640"/>
          </a:xfrm>
          <a:prstGeom prst="ellipse">
            <a:avLst/>
          </a:prstGeom>
          <a:solidFill>
            <a:srgbClr val="14B8A6"/>
          </a:solidFill>
          <a:ln w="12700">
            <a:solidFill>
              <a:srgbClr val="14B8A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 16"/>
          <p:cNvSpPr/>
          <p:nvPr/>
        </p:nvSpPr>
        <p:spPr>
          <a:xfrm>
            <a:off x="365760" y="3995928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4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1051560" y="4014216"/>
            <a:ext cx="36118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4A627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 appointment day, doctor checks Today's Queue</a:t>
            </a:r>
            <a:endParaRPr lang="en-US" sz="1300" dirty="0"/>
          </a:p>
        </p:txBody>
      </p:sp>
      <p:sp>
        <p:nvSpPr>
          <p:cNvPr id="20" name="Shape 18"/>
          <p:cNvSpPr/>
          <p:nvPr/>
        </p:nvSpPr>
        <p:spPr>
          <a:xfrm>
            <a:off x="4937760" y="1197864"/>
            <a:ext cx="548640" cy="548640"/>
          </a:xfrm>
          <a:prstGeom prst="ellipse">
            <a:avLst/>
          </a:prstGeom>
          <a:solidFill>
            <a:srgbClr val="0B6E6E"/>
          </a:solidFill>
          <a:ln w="12700">
            <a:solidFill>
              <a:srgbClr val="0B6E6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Text 19"/>
          <p:cNvSpPr/>
          <p:nvPr/>
        </p:nvSpPr>
        <p:spPr>
          <a:xfrm>
            <a:off x="4937760" y="1197864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5</a:t>
            </a: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5623560" y="1216152"/>
            <a:ext cx="36118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4A627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Doctor updates notes, diagnosis, prescription and follow-up</a:t>
            </a:r>
            <a:endParaRPr lang="en-US" sz="1300" dirty="0"/>
          </a:p>
        </p:txBody>
      </p:sp>
      <p:sp>
        <p:nvSpPr>
          <p:cNvPr id="23" name="Shape 21"/>
          <p:cNvSpPr/>
          <p:nvPr/>
        </p:nvSpPr>
        <p:spPr>
          <a:xfrm>
            <a:off x="5212080" y="1746504"/>
            <a:ext cx="0" cy="329184"/>
          </a:xfrm>
          <a:prstGeom prst="line">
            <a:avLst/>
          </a:prstGeom>
          <a:noFill/>
          <a:ln w="12700">
            <a:solidFill>
              <a:srgbClr val="B0C4D0"/>
            </a:solidFill>
            <a:prstDash val="dash"/>
          </a:ln>
        </p:spPr>
        <p:txBody>
          <a:bodyPr/>
          <a:lstStyle/>
          <a:p>
            <a:endParaRPr lang="en-US"/>
          </a:p>
        </p:txBody>
      </p:sp>
      <p:sp>
        <p:nvSpPr>
          <p:cNvPr id="24" name="Shape 22"/>
          <p:cNvSpPr/>
          <p:nvPr/>
        </p:nvSpPr>
        <p:spPr>
          <a:xfrm>
            <a:off x="4937760" y="2130552"/>
            <a:ext cx="548640" cy="548640"/>
          </a:xfrm>
          <a:prstGeom prst="ellipse">
            <a:avLst/>
          </a:prstGeom>
          <a:solidFill>
            <a:srgbClr val="0A1F3C"/>
          </a:solidFill>
          <a:ln w="12700">
            <a:solidFill>
              <a:srgbClr val="0A1F3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5" name="Text 23"/>
          <p:cNvSpPr/>
          <p:nvPr/>
        </p:nvSpPr>
        <p:spPr>
          <a:xfrm>
            <a:off x="4937760" y="2130552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6</a:t>
            </a:r>
            <a:endParaRPr lang="en-US" sz="1600" dirty="0"/>
          </a:p>
        </p:txBody>
      </p:sp>
      <p:sp>
        <p:nvSpPr>
          <p:cNvPr id="26" name="Text 24"/>
          <p:cNvSpPr/>
          <p:nvPr/>
        </p:nvSpPr>
        <p:spPr>
          <a:xfrm>
            <a:off x="5623560" y="2148840"/>
            <a:ext cx="36118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4A627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Patient views visit history and follow-up from the Patient Hub</a:t>
            </a:r>
            <a:endParaRPr lang="en-US" sz="1300" dirty="0"/>
          </a:p>
        </p:txBody>
      </p:sp>
      <p:sp>
        <p:nvSpPr>
          <p:cNvPr id="27" name="Shape 25"/>
          <p:cNvSpPr/>
          <p:nvPr/>
        </p:nvSpPr>
        <p:spPr>
          <a:xfrm>
            <a:off x="5212080" y="2679192"/>
            <a:ext cx="0" cy="329184"/>
          </a:xfrm>
          <a:prstGeom prst="line">
            <a:avLst/>
          </a:prstGeom>
          <a:noFill/>
          <a:ln w="12700">
            <a:solidFill>
              <a:srgbClr val="B0C4D0"/>
            </a:solidFill>
            <a:prstDash val="dash"/>
          </a:ln>
        </p:spPr>
        <p:txBody>
          <a:bodyPr/>
          <a:lstStyle/>
          <a:p>
            <a:endParaRPr lang="en-US"/>
          </a:p>
        </p:txBody>
      </p:sp>
      <p:sp>
        <p:nvSpPr>
          <p:cNvPr id="28" name="Shape 26"/>
          <p:cNvSpPr/>
          <p:nvPr/>
        </p:nvSpPr>
        <p:spPr>
          <a:xfrm>
            <a:off x="4937760" y="3063240"/>
            <a:ext cx="548640" cy="548640"/>
          </a:xfrm>
          <a:prstGeom prst="ellipse">
            <a:avLst/>
          </a:prstGeom>
          <a:solidFill>
            <a:srgbClr val="0D9488"/>
          </a:solidFill>
          <a:ln w="12700">
            <a:solidFill>
              <a:srgbClr val="0D948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9" name="Text 27"/>
          <p:cNvSpPr/>
          <p:nvPr/>
        </p:nvSpPr>
        <p:spPr>
          <a:xfrm>
            <a:off x="4937760" y="3063240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7</a:t>
            </a:r>
            <a:endParaRPr lang="en-US" sz="1600" dirty="0"/>
          </a:p>
        </p:txBody>
      </p:sp>
      <p:sp>
        <p:nvSpPr>
          <p:cNvPr id="30" name="Text 28"/>
          <p:cNvSpPr/>
          <p:nvPr/>
        </p:nvSpPr>
        <p:spPr>
          <a:xfrm>
            <a:off x="5623560" y="3081528"/>
            <a:ext cx="36118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4A627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Admin monitors activity, reports and audits from Control Center</a:t>
            </a:r>
            <a:endParaRPr lang="en-US" sz="1300" dirty="0"/>
          </a:p>
        </p:txBody>
      </p:sp>
      <p:sp>
        <p:nvSpPr>
          <p:cNvPr id="31" name="Shape 29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0D9488"/>
          </a:solidFill>
          <a:ln w="12700">
            <a:solidFill>
              <a:srgbClr val="0D948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0F6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0A1F3C"/>
          </a:solidFill>
          <a:ln w="12700">
            <a:solidFill>
              <a:srgbClr val="0A1F3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9144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000" b="1" dirty="0">
                <a:solidFill>
                  <a:srgbClr val="0D948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08</a:t>
            </a:r>
            <a:endParaRPr lang="en-US" sz="4000" dirty="0"/>
          </a:p>
        </p:txBody>
      </p:sp>
      <p:sp>
        <p:nvSpPr>
          <p:cNvPr id="4" name="Text 2"/>
          <p:cNvSpPr/>
          <p:nvPr/>
        </p:nvSpPr>
        <p:spPr>
          <a:xfrm>
            <a:off x="1280160" y="0"/>
            <a:ext cx="73152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Security, Testing &amp; Notifications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365760" y="1097280"/>
            <a:ext cx="3931920" cy="2606040"/>
          </a:xfrm>
          <a:prstGeom prst="rect">
            <a:avLst/>
          </a:prstGeom>
          <a:solidFill>
            <a:srgbClr val="FFFFFF"/>
          </a:solidFill>
          <a:ln w="6350">
            <a:solidFill>
              <a:srgbClr val="D4E6E8"/>
            </a:solidFill>
            <a:prstDash val="solid"/>
          </a:ln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6" name="Shape 4"/>
          <p:cNvSpPr/>
          <p:nvPr/>
        </p:nvSpPr>
        <p:spPr>
          <a:xfrm>
            <a:off x="365760" y="1097280"/>
            <a:ext cx="3931920" cy="438912"/>
          </a:xfrm>
          <a:prstGeom prst="rect">
            <a:avLst/>
          </a:prstGeom>
          <a:solidFill>
            <a:srgbClr val="0A1F3C"/>
          </a:solidFill>
          <a:ln w="12700">
            <a:solidFill>
              <a:srgbClr val="0A1F3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7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124712"/>
            <a:ext cx="347472" cy="347472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896112" y="1115568"/>
            <a:ext cx="32918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Security &amp; Validation</a:t>
            </a:r>
            <a:endParaRPr lang="en-US" sz="1300" dirty="0"/>
          </a:p>
        </p:txBody>
      </p:sp>
      <p:sp>
        <p:nvSpPr>
          <p:cNvPr id="9" name="Text 6"/>
          <p:cNvSpPr/>
          <p:nvPr/>
        </p:nvSpPr>
        <p:spPr>
          <a:xfrm>
            <a:off x="548640" y="1627632"/>
            <a:ext cx="3566160" cy="1965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4A627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Public registration cannot create admin accounts</a:t>
            </a:r>
            <a:endParaRPr lang="en-US" sz="1200" dirty="0"/>
          </a:p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4A627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Role-specific page and action enforcement</a:t>
            </a:r>
            <a:endParaRPr lang="en-US" sz="1200" dirty="0"/>
          </a:p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4A627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Doctors manage only their own data</a:t>
            </a:r>
            <a:endParaRPr lang="en-US" sz="1200" dirty="0"/>
          </a:p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4A627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Last active admin is protected from deactivation</a:t>
            </a:r>
            <a:endParaRPr lang="en-US" sz="1200" dirty="0"/>
          </a:p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4A627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Booking prevents overlap, invalid ranges &amp; leave conflicts</a:t>
            </a:r>
            <a:endParaRPr lang="en-US" sz="1200" dirty="0"/>
          </a:p>
        </p:txBody>
      </p:sp>
      <p:sp>
        <p:nvSpPr>
          <p:cNvPr id="10" name="Shape 7"/>
          <p:cNvSpPr/>
          <p:nvPr/>
        </p:nvSpPr>
        <p:spPr>
          <a:xfrm>
            <a:off x="4846320" y="1097280"/>
            <a:ext cx="3931920" cy="2606040"/>
          </a:xfrm>
          <a:prstGeom prst="rect">
            <a:avLst/>
          </a:prstGeom>
          <a:solidFill>
            <a:srgbClr val="FFFFFF"/>
          </a:solidFill>
          <a:ln w="6350">
            <a:solidFill>
              <a:srgbClr val="D4E6E8"/>
            </a:solidFill>
            <a:prstDash val="solid"/>
          </a:ln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1" name="Shape 8"/>
          <p:cNvSpPr/>
          <p:nvPr/>
        </p:nvSpPr>
        <p:spPr>
          <a:xfrm>
            <a:off x="4846320" y="1097280"/>
            <a:ext cx="3931920" cy="438912"/>
          </a:xfrm>
          <a:prstGeom prst="rect">
            <a:avLst/>
          </a:prstGeom>
          <a:solidFill>
            <a:srgbClr val="0B6E6E"/>
          </a:solidFill>
          <a:ln w="12700">
            <a:solidFill>
              <a:srgbClr val="0B6E6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2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6048" y="1124712"/>
            <a:ext cx="347472" cy="347472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5394960" y="1115568"/>
            <a:ext cx="32918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Testing — 33 Tests Passed</a:t>
            </a:r>
            <a:endParaRPr lang="en-US" sz="1300" dirty="0"/>
          </a:p>
        </p:txBody>
      </p:sp>
      <p:sp>
        <p:nvSpPr>
          <p:cNvPr id="14" name="Text 10"/>
          <p:cNvSpPr/>
          <p:nvPr/>
        </p:nvSpPr>
        <p:spPr>
          <a:xfrm>
            <a:off x="5029200" y="1627632"/>
            <a:ext cx="3566160" cy="1965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4A627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Admin security and reporting checks</a:t>
            </a:r>
            <a:endParaRPr lang="en-US" sz="1200" dirty="0"/>
          </a:p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4A627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Doctor workflow and access checks</a:t>
            </a:r>
            <a:endParaRPr lang="en-US" sz="1200" dirty="0"/>
          </a:p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4A627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Patient booking and self-service checks</a:t>
            </a:r>
            <a:endParaRPr lang="en-US" sz="1200" dirty="0"/>
          </a:p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4A627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Notifications and reminder tests</a:t>
            </a:r>
            <a:endParaRPr lang="en-US" sz="1200" dirty="0"/>
          </a:p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4A627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Profile and settings functionality</a:t>
            </a:r>
            <a:endParaRPr lang="en-US" sz="1200" dirty="0"/>
          </a:p>
        </p:txBody>
      </p:sp>
      <p:sp>
        <p:nvSpPr>
          <p:cNvPr id="15" name="Shape 11"/>
          <p:cNvSpPr/>
          <p:nvPr/>
        </p:nvSpPr>
        <p:spPr>
          <a:xfrm>
            <a:off x="365760" y="3931920"/>
            <a:ext cx="8412480" cy="822960"/>
          </a:xfrm>
          <a:prstGeom prst="rect">
            <a:avLst/>
          </a:prstGeom>
          <a:solidFill>
            <a:srgbClr val="E8F4F4"/>
          </a:solidFill>
          <a:ln w="12700">
            <a:solidFill>
              <a:srgbClr val="14B8A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6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920" y="4023360"/>
            <a:ext cx="457200" cy="457200"/>
          </a:xfrm>
          <a:prstGeom prst="rect">
            <a:avLst/>
          </a:prstGeom>
        </p:spPr>
      </p:pic>
      <p:sp>
        <p:nvSpPr>
          <p:cNvPr id="17" name="Text 12"/>
          <p:cNvSpPr/>
          <p:nvPr/>
        </p:nvSpPr>
        <p:spPr>
          <a:xfrm>
            <a:off x="1097280" y="3977640"/>
            <a:ext cx="749808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0B6E6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Notification Center — Alerts for: New bookings  |  Reschedules &amp; cancellations  |  Status changes  |  Upcoming visits (24h reminder)</a:t>
            </a:r>
            <a:endParaRPr lang="en-US" sz="1250" dirty="0"/>
          </a:p>
        </p:txBody>
      </p:sp>
      <p:sp>
        <p:nvSpPr>
          <p:cNvPr id="18" name="Shape 13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0D9488"/>
          </a:solidFill>
          <a:ln w="12700">
            <a:solidFill>
              <a:srgbClr val="0D948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594</Words>
  <Application>Microsoft Office PowerPoint</Application>
  <PresentationFormat>On-screen Show (16:9)</PresentationFormat>
  <Paragraphs>141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Cambria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Hospital Appointment System</dc:title>
  <dc:subject>PptxGenJS Presentation</dc:subject>
  <dc:creator>Fountain, Lorenzo D</dc:creator>
  <cp:lastModifiedBy>Lorenzo</cp:lastModifiedBy>
  <cp:revision>2</cp:revision>
  <dcterms:created xsi:type="dcterms:W3CDTF">2026-04-14T19:56:11Z</dcterms:created>
  <dcterms:modified xsi:type="dcterms:W3CDTF">2026-04-16T19:34:02Z</dcterms:modified>
</cp:coreProperties>
</file>